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9" r:id="rId9"/>
    <p:sldId id="265" r:id="rId10"/>
    <p:sldId id="266" r:id="rId11"/>
    <p:sldId id="267" r:id="rId12"/>
    <p:sldId id="270" r:id="rId13"/>
    <p:sldId id="271" r:id="rId14"/>
    <p:sldId id="268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54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08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991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096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1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6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9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9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87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Feel the power!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Using technology for study and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James Stanworth (</a:t>
            </a:r>
            <a:r>
              <a:rPr lang="zh-TW" altLang="en-US" dirty="0" smtClean="0"/>
              <a:t>王慕容教授</a:t>
            </a:r>
            <a:r>
              <a:rPr lang="en-US" altLang="zh-TW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reference into a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names: </a:t>
            </a:r>
            <a:r>
              <a:rPr lang="en-US" dirty="0" err="1" smtClean="0"/>
              <a:t>Zotero</a:t>
            </a:r>
            <a:r>
              <a:rPr lang="en-US" dirty="0" smtClean="0"/>
              <a:t> or Endnote</a:t>
            </a:r>
          </a:p>
          <a:p>
            <a:r>
              <a:rPr lang="en-US" dirty="0" smtClean="0">
                <a:hlinkClick r:id="rId2"/>
              </a:rPr>
              <a:t>www.zotero.org</a:t>
            </a:r>
            <a:endParaRPr lang="en-US" dirty="0" smtClean="0"/>
          </a:p>
          <a:p>
            <a:r>
              <a:rPr lang="en-US" dirty="0" smtClean="0"/>
              <a:t>Let’s download and install </a:t>
            </a:r>
            <a:r>
              <a:rPr lang="en-US" dirty="0" err="1" smtClean="0"/>
              <a:t>Zotero</a:t>
            </a:r>
            <a:endParaRPr lang="en-US" dirty="0" smtClean="0"/>
          </a:p>
          <a:p>
            <a:r>
              <a:rPr lang="en-US" dirty="0" smtClean="0"/>
              <a:t>Works best with Firefox web browser</a:t>
            </a:r>
          </a:p>
          <a:p>
            <a:r>
              <a:rPr lang="en-US" dirty="0" smtClean="0"/>
              <a:t>Connection with Google scholar – import the reference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43990" y="1744160"/>
            <a:ext cx="8518358" cy="2707524"/>
            <a:chOff x="3043990" y="1744160"/>
            <a:chExt cx="8518358" cy="2707524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l="42659" r="14471" b="78301"/>
            <a:stretch/>
          </p:blipFill>
          <p:spPr bwMode="auto">
            <a:xfrm>
              <a:off x="3043990" y="1744160"/>
              <a:ext cx="8518358" cy="27075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943601" y="2097088"/>
              <a:ext cx="1828800" cy="1552492"/>
            </a:xfrm>
            <a:prstGeom prst="ellipse">
              <a:avLst/>
            </a:prstGeom>
            <a:solidFill>
              <a:srgbClr val="FF0000">
                <a:alpha val="22000"/>
              </a:srgbClr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7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314824" cy="3541714"/>
          </a:xfrm>
        </p:spPr>
        <p:txBody>
          <a:bodyPr/>
          <a:lstStyle/>
          <a:p>
            <a:r>
              <a:rPr lang="en-US" dirty="0" err="1" smtClean="0"/>
              <a:t>Zotero’s</a:t>
            </a:r>
            <a:r>
              <a:rPr lang="en-US" dirty="0" smtClean="0"/>
              <a:t> connection to word</a:t>
            </a:r>
          </a:p>
          <a:p>
            <a:r>
              <a:rPr lang="en-US" dirty="0" smtClean="0"/>
              <a:t>Choose a style e.g., APA</a:t>
            </a:r>
          </a:p>
          <a:p>
            <a:r>
              <a:rPr lang="en-US" dirty="0" smtClean="0"/>
              <a:t>“Add citation” to insert the reference</a:t>
            </a:r>
          </a:p>
          <a:p>
            <a:r>
              <a:rPr lang="en-US" dirty="0" smtClean="0"/>
              <a:t>Insert bibliography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36" y="1829594"/>
            <a:ext cx="5591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Word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76163" y="2870450"/>
            <a:ext cx="276726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422120" y="2870450"/>
            <a:ext cx="276726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3062955"/>
            <a:ext cx="6761747" cy="0"/>
          </a:xfrm>
          <a:prstGeom prst="line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446483"/>
            <a:ext cx="9905998" cy="1478570"/>
          </a:xfrm>
        </p:spPr>
        <p:txBody>
          <a:bodyPr/>
          <a:lstStyle/>
          <a:p>
            <a:r>
              <a:rPr lang="en-US" dirty="0" smtClean="0"/>
              <a:t>You … and word?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1413" y="3194884"/>
            <a:ext cx="2407700" cy="15475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I can turn it on</a:t>
            </a:r>
            <a:endParaRPr lang="en-GB" sz="36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7330698" y="3194884"/>
            <a:ext cx="4011480" cy="2570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I can feel the power</a:t>
            </a:r>
          </a:p>
          <a:p>
            <a:r>
              <a:rPr lang="en-US" sz="3600" dirty="0" smtClean="0"/>
              <a:t>Styles, Table numbering, macros are no problem!</a:t>
            </a:r>
            <a:endParaRPr lang="en-GB" sz="36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1149039" y="1449393"/>
            <a:ext cx="2407700" cy="154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I am a . . .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4210" y="2206025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2148" y="2223141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uild="p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documents from my website</a:t>
            </a:r>
          </a:p>
          <a:p>
            <a:r>
              <a:rPr lang="en-US" dirty="0" smtClean="0"/>
              <a:t>https://stanworth.site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25" y="2701522"/>
            <a:ext cx="5715420" cy="3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8318"/>
            <a:ext cx="4716947" cy="4633993"/>
          </a:xfrm>
        </p:spPr>
        <p:txBody>
          <a:bodyPr>
            <a:normAutofit/>
          </a:bodyPr>
          <a:lstStyle/>
          <a:p>
            <a:r>
              <a:rPr lang="en-US" dirty="0" smtClean="0"/>
              <a:t>Heading style</a:t>
            </a:r>
          </a:p>
          <a:p>
            <a:pPr lvl="1"/>
            <a:r>
              <a:rPr lang="en-US" dirty="0" smtClean="0"/>
              <a:t>Create new style and name</a:t>
            </a:r>
          </a:p>
          <a:p>
            <a:pPr lvl="1"/>
            <a:r>
              <a:rPr lang="en-US" dirty="0" smtClean="0"/>
              <a:t>Set font</a:t>
            </a:r>
          </a:p>
          <a:p>
            <a:pPr lvl="1"/>
            <a:r>
              <a:rPr lang="en-US" dirty="0" smtClean="0"/>
              <a:t>Set spacing and layout</a:t>
            </a:r>
          </a:p>
          <a:p>
            <a:pPr lvl="1"/>
            <a:r>
              <a:rPr lang="en-US" dirty="0" smtClean="0"/>
              <a:t>Use it!</a:t>
            </a:r>
          </a:p>
          <a:p>
            <a:r>
              <a:rPr lang="en-US" dirty="0" smtClean="0"/>
              <a:t>Create a paragraph style</a:t>
            </a:r>
          </a:p>
          <a:p>
            <a:pPr lvl="1"/>
            <a:r>
              <a:rPr lang="en-US" dirty="0" smtClean="0"/>
              <a:t>Create new style and name</a:t>
            </a:r>
          </a:p>
          <a:p>
            <a:pPr lvl="1"/>
            <a:r>
              <a:rPr lang="en-US" dirty="0" smtClean="0"/>
              <a:t>Set font </a:t>
            </a:r>
          </a:p>
          <a:p>
            <a:pPr lvl="1"/>
            <a:r>
              <a:rPr lang="en-US" dirty="0" smtClean="0"/>
              <a:t>Set spacing</a:t>
            </a:r>
          </a:p>
          <a:p>
            <a:pPr lvl="1"/>
            <a:r>
              <a:rPr lang="en-US" dirty="0" smtClean="0"/>
              <a:t>Use it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8359" y="1658317"/>
            <a:ext cx="4716947" cy="463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style</a:t>
            </a:r>
          </a:p>
          <a:p>
            <a:pPr lvl="1"/>
            <a:r>
              <a:rPr lang="en-US" dirty="0" smtClean="0"/>
              <a:t>Create new style and name</a:t>
            </a:r>
          </a:p>
          <a:p>
            <a:pPr lvl="1"/>
            <a:r>
              <a:rPr lang="en-US" dirty="0" smtClean="0"/>
              <a:t>Set font</a:t>
            </a:r>
          </a:p>
          <a:p>
            <a:pPr lvl="1"/>
            <a:r>
              <a:rPr lang="en-US" dirty="0" smtClean="0"/>
              <a:t>Set spacing and layout</a:t>
            </a:r>
          </a:p>
          <a:p>
            <a:pPr lvl="1"/>
            <a:r>
              <a:rPr lang="en-US" dirty="0" smtClean="0"/>
              <a:t>Use it!</a:t>
            </a:r>
          </a:p>
        </p:txBody>
      </p:sp>
    </p:spTree>
    <p:extLst>
      <p:ext uri="{BB962C8B-B14F-4D97-AF65-F5344CB8AC3E}">
        <p14:creationId xmlns:p14="http://schemas.microsoft.com/office/powerpoint/2010/main" val="1144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figure in a drawing program e.g., Microsoft Visio</a:t>
            </a:r>
          </a:p>
          <a:p>
            <a:r>
              <a:rPr lang="en-US" dirty="0" smtClean="0"/>
              <a:t>Workflow - SOP</a:t>
            </a:r>
          </a:p>
          <a:p>
            <a:pPr lvl="1"/>
            <a:r>
              <a:rPr lang="en-US" dirty="0" smtClean="0"/>
              <a:t>Save as a picture</a:t>
            </a:r>
          </a:p>
          <a:p>
            <a:pPr lvl="1"/>
            <a:r>
              <a:rPr lang="en-US" dirty="0" smtClean="0"/>
              <a:t>Insert the picture in word</a:t>
            </a:r>
          </a:p>
          <a:p>
            <a:pPr lvl="1"/>
            <a:r>
              <a:rPr lang="en-US" dirty="0" smtClean="0"/>
              <a:t>Insert a ‘caption”</a:t>
            </a:r>
          </a:p>
          <a:p>
            <a:pPr lvl="1"/>
            <a:r>
              <a:rPr lang="en-US" dirty="0" smtClean="0"/>
              <a:t>Create 2  styles – one for the figure and one for the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insert table of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table of contents</a:t>
            </a:r>
          </a:p>
          <a:p>
            <a:r>
              <a:rPr lang="en-US" dirty="0" smtClean="0"/>
              <a:t>Add our styles into the table of 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4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14" y="348768"/>
            <a:ext cx="6504786" cy="5548597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93852" y="2249487"/>
            <a:ext cx="1541123" cy="64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1985</a:t>
            </a:r>
            <a:endParaRPr lang="en-GB" sz="4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790540" y="2175855"/>
            <a:ext cx="1293563" cy="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58336" y="2259208"/>
            <a:ext cx="1716516" cy="740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2000s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24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239253"/>
            <a:ext cx="9905998" cy="1067336"/>
          </a:xfrm>
        </p:spPr>
        <p:txBody>
          <a:bodyPr/>
          <a:lstStyle/>
          <a:p>
            <a:r>
              <a:rPr lang="en-US" dirty="0" smtClean="0"/>
              <a:t>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3102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card catalogues . . 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86" y="2268368"/>
            <a:ext cx="2861353" cy="214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83" y="626679"/>
            <a:ext cx="3497558" cy="2741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83" y="3642931"/>
            <a:ext cx="3497558" cy="29084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743307" y="1024038"/>
            <a:ext cx="3563461" cy="90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 . .  To Google Scholar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831912" y="4473893"/>
            <a:ext cx="3563461" cy="90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 . .  To online catalogues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239253"/>
            <a:ext cx="9905998" cy="106733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1002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painfully typing references . . .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81924" y="1977364"/>
            <a:ext cx="2897105" cy="207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 . .  To using a  database – automatically creating reference list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25" y="4317784"/>
            <a:ext cx="4840511" cy="248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29" y="390445"/>
            <a:ext cx="2639220" cy="6003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5" y="1429442"/>
            <a:ext cx="4828999" cy="27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239253"/>
            <a:ext cx="9905998" cy="1067336"/>
          </a:xfrm>
        </p:spPr>
        <p:txBody>
          <a:bodyPr/>
          <a:lstStyle/>
          <a:p>
            <a:r>
              <a:rPr lang="en-US" dirty="0" smtClean="0"/>
              <a:t>Document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32179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typewriters . . .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72377" y="1477345"/>
            <a:ext cx="3563461" cy="90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 . .  To word processors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4" y="1477345"/>
            <a:ext cx="3615738" cy="2408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4" y="3960970"/>
            <a:ext cx="3615738" cy="2411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77" y="2239533"/>
            <a:ext cx="6149015" cy="32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45540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Feel the power . . .</a:t>
            </a:r>
          </a:p>
          <a:p>
            <a:pPr marL="0" indent="0">
              <a:buNone/>
            </a:pPr>
            <a:endParaRPr lang="en-US" sz="4800" dirty="0"/>
          </a:p>
          <a:p>
            <a:pPr marL="0" indent="0" algn="r">
              <a:buNone/>
            </a:pPr>
            <a:r>
              <a:rPr lang="en-US" sz="4800" dirty="0" smtClean="0"/>
              <a:t>Welcome to the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century!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329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67853"/>
            <a:ext cx="9905999" cy="432334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 for research – a work flow (“SOP”) </a:t>
            </a:r>
          </a:p>
          <a:p>
            <a:pPr lvl="1"/>
            <a:r>
              <a:rPr lang="en-US" dirty="0" smtClean="0"/>
              <a:t>(1) Getting references and saving</a:t>
            </a:r>
          </a:p>
          <a:p>
            <a:pPr lvl="1"/>
            <a:r>
              <a:rPr lang="en-US" dirty="0" smtClean="0"/>
              <a:t>(2) Getting them into a database</a:t>
            </a:r>
          </a:p>
          <a:p>
            <a:pPr lvl="1"/>
            <a:r>
              <a:rPr lang="en-US" dirty="0" smtClean="0"/>
              <a:t>(3) Using references</a:t>
            </a:r>
          </a:p>
          <a:p>
            <a:r>
              <a:rPr lang="en-US" dirty="0" smtClean="0"/>
              <a:t>Using Word to format documents</a:t>
            </a:r>
          </a:p>
          <a:p>
            <a:pPr lvl="1"/>
            <a:r>
              <a:rPr lang="en-US" dirty="0" smtClean="0"/>
              <a:t>(1) Creating styles</a:t>
            </a:r>
          </a:p>
          <a:p>
            <a:pPr lvl="1"/>
            <a:r>
              <a:rPr lang="en-US" dirty="0" smtClean="0"/>
              <a:t>(2) Inserting figures</a:t>
            </a:r>
          </a:p>
          <a:p>
            <a:pPr lvl="1"/>
            <a:r>
              <a:rPr lang="en-US" dirty="0" smtClean="0"/>
              <a:t>(3) Insert table of contents</a:t>
            </a:r>
          </a:p>
          <a:p>
            <a:pPr lvl="1"/>
            <a:r>
              <a:rPr lang="en-US" dirty="0" smtClean="0"/>
              <a:t>(4) Insert table of figures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9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research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 smtClean="0"/>
              <a:t>Getting the reference</a:t>
            </a:r>
            <a:br>
              <a:rPr lang="en-US" dirty="0" smtClean="0"/>
            </a:br>
            <a:r>
              <a:rPr lang="en-US" sz="2400" dirty="0" smtClean="0"/>
              <a:t>the power of Google Scholar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43000"/>
            <a:ext cx="9905999" cy="5293895"/>
          </a:xfrm>
        </p:spPr>
        <p:txBody>
          <a:bodyPr>
            <a:normAutofit/>
          </a:bodyPr>
          <a:lstStyle/>
          <a:p>
            <a:r>
              <a:rPr lang="en-US" dirty="0" smtClean="0"/>
              <a:t>Search in scholar</a:t>
            </a:r>
          </a:p>
          <a:p>
            <a:pPr lvl="1"/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Constraint dates</a:t>
            </a:r>
          </a:p>
          <a:p>
            <a:pPr lvl="1"/>
            <a:r>
              <a:rPr lang="en-US" dirty="0" smtClean="0"/>
              <a:t>Specify author</a:t>
            </a:r>
          </a:p>
          <a:p>
            <a:r>
              <a:rPr lang="en-US" dirty="0" smtClean="0"/>
              <a:t>Target paper to search for:</a:t>
            </a:r>
          </a:p>
          <a:p>
            <a:pPr marL="457200" lvl="1" indent="0">
              <a:buNone/>
            </a:pPr>
            <a:r>
              <a:rPr lang="en-GB" dirty="0" err="1"/>
              <a:t>Bitner</a:t>
            </a:r>
            <a:r>
              <a:rPr lang="en-GB" dirty="0"/>
              <a:t>, M. J., Booms, B. H., &amp; </a:t>
            </a:r>
            <a:r>
              <a:rPr lang="en-GB" dirty="0" err="1"/>
              <a:t>Tetreault</a:t>
            </a:r>
            <a:r>
              <a:rPr lang="en-GB" dirty="0"/>
              <a:t>, M. S. (1990). The service encounter: diagnosing </a:t>
            </a:r>
            <a:r>
              <a:rPr lang="en-GB" dirty="0" err="1"/>
              <a:t>favorable</a:t>
            </a:r>
            <a:r>
              <a:rPr lang="en-GB" dirty="0"/>
              <a:t> and </a:t>
            </a:r>
            <a:r>
              <a:rPr lang="en-GB" dirty="0" err="1"/>
              <a:t>unfavorable</a:t>
            </a:r>
            <a:r>
              <a:rPr lang="en-GB" dirty="0"/>
              <a:t> incidents. </a:t>
            </a:r>
            <a:r>
              <a:rPr lang="en-GB" i="1" dirty="0"/>
              <a:t>The Journal of Marketing</a:t>
            </a:r>
            <a:r>
              <a:rPr lang="en-GB" dirty="0"/>
              <a:t>, 71-84</a:t>
            </a:r>
            <a:r>
              <a:rPr lang="en-GB" dirty="0" smtClean="0"/>
              <a:t>.</a:t>
            </a:r>
          </a:p>
          <a:p>
            <a:r>
              <a:rPr lang="en-US" dirty="0" smtClean="0"/>
              <a:t>Download paper and find it</a:t>
            </a:r>
          </a:p>
          <a:p>
            <a:r>
              <a:rPr lang="en-US" dirty="0" smtClean="0"/>
              <a:t>Rename it</a:t>
            </a:r>
          </a:p>
          <a:p>
            <a:r>
              <a:rPr lang="en-US" dirty="0" smtClean="0"/>
              <a:t>Save it to a folder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71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179</TotalTime>
  <Words>419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Trebuchet MS</vt:lpstr>
      <vt:lpstr>Tw Cen MT</vt:lpstr>
      <vt:lpstr>Circuit</vt:lpstr>
      <vt:lpstr>Feel the power! Using technology for study and research</vt:lpstr>
      <vt:lpstr>PowerPoint Presentation</vt:lpstr>
      <vt:lpstr>Library</vt:lpstr>
      <vt:lpstr>References</vt:lpstr>
      <vt:lpstr>Document preparation</vt:lpstr>
      <vt:lpstr>PowerPoint Presentation</vt:lpstr>
      <vt:lpstr>Agenda</vt:lpstr>
      <vt:lpstr>References for research</vt:lpstr>
      <vt:lpstr>Getting the reference the power of Google Scholar</vt:lpstr>
      <vt:lpstr>Get the reference into a database</vt:lpstr>
      <vt:lpstr>Use the reference</vt:lpstr>
      <vt:lpstr>Using Word</vt:lpstr>
      <vt:lpstr>You … and word?</vt:lpstr>
      <vt:lpstr>Preparation</vt:lpstr>
      <vt:lpstr>Building styles</vt:lpstr>
      <vt:lpstr>Inserting figures</vt:lpstr>
      <vt:lpstr>Create and insert table of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 the power! Using technology for study and research</dc:title>
  <dc:creator>James Stanworth</dc:creator>
  <cp:lastModifiedBy>James Stanworth</cp:lastModifiedBy>
  <cp:revision>17</cp:revision>
  <dcterms:created xsi:type="dcterms:W3CDTF">2018-11-22T06:46:08Z</dcterms:created>
  <dcterms:modified xsi:type="dcterms:W3CDTF">2018-11-22T09:45:35Z</dcterms:modified>
</cp:coreProperties>
</file>